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06" r:id="rId2"/>
    <p:sldId id="324" r:id="rId3"/>
    <p:sldId id="325" r:id="rId4"/>
    <p:sldId id="326" r:id="rId5"/>
    <p:sldId id="327" r:id="rId6"/>
    <p:sldId id="328" r:id="rId7"/>
    <p:sldId id="329" r:id="rId8"/>
    <p:sldId id="331" r:id="rId9"/>
    <p:sldId id="330" r:id="rId10"/>
    <p:sldId id="332" r:id="rId11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5F5F5F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22" autoAdjust="0"/>
    <p:restoredTop sz="94660"/>
  </p:normalViewPr>
  <p:slideViewPr>
    <p:cSldViewPr>
      <p:cViewPr>
        <p:scale>
          <a:sx n="75" d="100"/>
          <a:sy n="75" d="100"/>
        </p:scale>
        <p:origin x="-9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45B179-0D5C-48EA-B01E-4D8954431409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F1E3C-3E2E-426D-9605-5C06CD07C3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4874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F1E3C-3E2E-426D-9605-5C06CD07C38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F1E3C-3E2E-426D-9605-5C06CD07C38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F1E3C-3E2E-426D-9605-5C06CD07C38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F1E3C-3E2E-426D-9605-5C06CD07C38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F1E3C-3E2E-426D-9605-5C06CD07C38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F1E3C-3E2E-426D-9605-5C06CD07C38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F1E3C-3E2E-426D-9605-5C06CD07C38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F1E3C-3E2E-426D-9605-5C06CD07C38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F1E3C-3E2E-426D-9605-5C06CD07C38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5416"/>
            <a:ext cx="9169400" cy="71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86000" y="144384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55776" y="332657"/>
            <a:ext cx="6408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Деятельность Национальных Обществ КК и </a:t>
            </a: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КП (НО) </a:t>
            </a: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случае вооруженного конфликта (ВК)</a:t>
            </a:r>
            <a:endParaRPr lang="ru-R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76" y="1267589"/>
            <a:ext cx="2280444" cy="499417"/>
          </a:xfrm>
          <a:prstGeom prst="rect">
            <a:avLst/>
          </a:prstGeo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19064" y="2276872"/>
            <a:ext cx="8029400" cy="378565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Оказывать помощь жертвам вооруженных конфликтов и иных  ЧС;</a:t>
            </a:r>
          </a:p>
          <a:p>
            <a:pPr algn="just"/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быть готовыми действовать во всех сферах, определенных ЖК  а также иных ЧС(структура, склады, персонал – первая помощь, доноры крови, беженцы…);</a:t>
            </a:r>
          </a:p>
          <a:p>
            <a:pPr algn="just"/>
            <a:endParaRPr lang="ru-RU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распространять знания о МГП и других гуманитарных ценностях;</a:t>
            </a:r>
          </a:p>
          <a:p>
            <a:pPr algn="just">
              <a:buFont typeface="Arial" pitchFamily="34" charset="0"/>
              <a:buChar char="•"/>
            </a:pPr>
            <a:endParaRPr lang="ru-RU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осуществлять деятельность службы розыска и  восстановления семейных связей.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170080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Основные мандатные функции  или  обязательства Национальных Обществ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560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-48120"/>
            <a:ext cx="91694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86000" y="144384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71736" y="548680"/>
            <a:ext cx="6374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ПОЖАЛУЙСТА, ВОПРОСЫ ???</a:t>
            </a: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38" y="1189944"/>
            <a:ext cx="2280444" cy="49941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195736" y="24928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3500438" y="1714500"/>
          <a:ext cx="3178175" cy="4524375"/>
        </p:xfrm>
        <a:graphic>
          <a:graphicData uri="http://schemas.openxmlformats.org/presentationml/2006/ole">
            <p:oleObj spid="_x0000_s1026" name="Clip" r:id="rId6" imgW="3848040" imgH="547812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04570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-48120"/>
            <a:ext cx="91694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86000" y="144384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71736" y="548680"/>
            <a:ext cx="6374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Задачи Национальных Обществ во время вооруженных конфликтов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38" y="1189944"/>
            <a:ext cx="2280444" cy="499417"/>
          </a:xfrm>
          <a:prstGeom prst="rect">
            <a:avLst/>
          </a:prstGeom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467544" y="2144951"/>
            <a:ext cx="8424936" cy="34163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Задача, которую основатели Движения поставили перед НО, действующими в составе медицинской службы вооруженных  сил, заключалась в оказании помощи раненым и больным воинам. </a:t>
            </a:r>
          </a:p>
          <a:p>
            <a:pPr algn="just">
              <a:defRPr/>
            </a:pPr>
            <a:endParaRPr lang="ru-RU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Позднее функции НО расширились, и в них стала входить помощь всем жертвам конфликтов с целью облегчения страданий.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570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-48120"/>
            <a:ext cx="91694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86000" y="144384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71736" y="548680"/>
            <a:ext cx="6374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Задачи Национальных Обществ во время вооруженных конфликтов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38" y="1189944"/>
            <a:ext cx="2280444" cy="499417"/>
          </a:xfrm>
          <a:prstGeom prst="rect">
            <a:avLst/>
          </a:prstGeom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467544" y="1712651"/>
            <a:ext cx="8424936" cy="478592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4625" indent="-174625" algn="just">
              <a:spcAft>
                <a:spcPts val="600"/>
              </a:spcAft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НО осуществляет  вспомогательную функцию по отношению к государству, в том числе и в случае ВК: </a:t>
            </a:r>
          </a:p>
          <a:p>
            <a:pPr marL="174625" indent="-174625" algn="just">
              <a:spcAft>
                <a:spcPts val="600"/>
              </a:spcAft>
              <a:defRPr/>
            </a:pPr>
            <a:endParaRPr lang="ru-RU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74625" indent="-174625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убеждает свое правительство выступить с заявлением о готовности соблюдать ЖК.   НО может рассчитывать на то, что стороны, вовлеченные в конфликт, будут уважать и его гуманитарную деятельность;</a:t>
            </a:r>
          </a:p>
          <a:p>
            <a:pPr marL="174625" indent="-174625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следит за  правильным применением защитной эмблемы в соответствии с положениями ЖК;</a:t>
            </a: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74625" indent="-174625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как при международных, так и при внутренних конфликтах НО  децентрализует свои структуры (организация, управление, оборудование, запасы и т.п.);</a:t>
            </a:r>
          </a:p>
          <a:p>
            <a:pPr marL="174625" indent="-174625" algn="just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убеждает правительство принять международную помощь Красного Креста, которая  предоставляется через МККК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570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-48120"/>
            <a:ext cx="91694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86000" y="144384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71736" y="548680"/>
            <a:ext cx="6374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Задачи Национальных Обществ во время вооруженных конфликтов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38" y="1189944"/>
            <a:ext cx="2280444" cy="499417"/>
          </a:xfrm>
          <a:prstGeom prst="rect">
            <a:avLst/>
          </a:prstGeom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467544" y="1640533"/>
            <a:ext cx="8424936" cy="415498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Каждое НО работает в тесном контакте с правительством свой страны и соответствующими государственными структурами, но оно должно сохранять </a:t>
            </a:r>
            <a:r>
              <a:rPr lang="ru-RU" sz="2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независимость</a:t>
            </a: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чтобы не потерять всеобщего доверия и не оказаться вынужденным действовать вопреки принципам Движения.</a:t>
            </a:r>
          </a:p>
          <a:p>
            <a:pPr>
              <a:defRPr/>
            </a:pPr>
            <a:endParaRPr lang="ru-RU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Севильскому Соглашению ведущей организацией в случае вооруженных конфликтов является МККК, который работает в тесной связи с Национальным Обществом страны пребывания.</a:t>
            </a:r>
            <a:endParaRPr lang="ru-RU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570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-48120"/>
            <a:ext cx="91694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86000" y="144384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483768" y="548680"/>
            <a:ext cx="64624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Совместные действия НО с государственными  и  зарубежными партнерами</a:t>
            </a:r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38" y="1189944"/>
            <a:ext cx="2280444" cy="499417"/>
          </a:xfrm>
          <a:prstGeom prst="rect">
            <a:avLst/>
          </a:prstGeom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79512" y="1620395"/>
            <a:ext cx="8784976" cy="501675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74625" indent="-174625" algn="just">
              <a:buFont typeface="Arial" pitchFamily="34" charset="0"/>
              <a:buChar char="•"/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 эвакуации раненых из района боевых действий  НО подчиняется военно-медицинской службе;</a:t>
            </a:r>
          </a:p>
          <a:p>
            <a:pPr marL="174625" indent="-174625" algn="just">
              <a:defRPr/>
            </a:pPr>
            <a:endParaRPr lang="ru-RU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74625" indent="-174625" algn="just">
              <a:buFont typeface="Arial" pitchFamily="34" charset="0"/>
              <a:buChar char="•"/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 оказании помощи раненым гражданским лицам вне зоны боевых действий  НО работает вместе со службой ГО и Министерством </a:t>
            </a:r>
            <a:r>
              <a:rPr lang="ru-RU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дравоохранения;</a:t>
            </a:r>
          </a:p>
          <a:p>
            <a:pPr marL="174625" indent="-174625" algn="just">
              <a:defRPr/>
            </a:pPr>
            <a:endParaRPr lang="ru-RU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74625" indent="-174625" algn="just">
              <a:buFont typeface="Arial" pitchFamily="34" charset="0"/>
              <a:buChar char="•"/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лагерях беженцев  НО действует совместно с гражданскими или военными властями, МККК и, возможно, Управлением Верховного Комиссара ООН по делам беженцев;</a:t>
            </a:r>
          </a:p>
          <a:p>
            <a:pPr marL="174625" indent="-174625" algn="just">
              <a:defRPr/>
            </a:pPr>
            <a:endParaRPr lang="ru-RU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74625" indent="-174625" algn="just">
              <a:buFont typeface="Arial" pitchFamily="34" charset="0"/>
              <a:buChar char="•"/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местах заключения, если необходимо, то оно сотрудничает с военными и гражданскими властями, причем, характер его работы определяется совместно с МККК;</a:t>
            </a:r>
          </a:p>
          <a:p>
            <a:pPr marL="174625" indent="-174625" algn="just">
              <a:defRPr/>
            </a:pPr>
            <a:endParaRPr lang="ru-RU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74625" indent="-174625" algn="just">
              <a:buFont typeface="Arial" pitchFamily="34" charset="0"/>
              <a:buChar char="•"/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 оказании международной помощи гражданским лицам в зонах конфликтов  (такая помощь отправляется как правило, МККК , работающим в тесном контакте с НО);</a:t>
            </a:r>
          </a:p>
          <a:p>
            <a:pPr marL="174625" indent="-174625" algn="just">
              <a:defRPr/>
            </a:pPr>
            <a:endParaRPr lang="ru-RU" sz="1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74625" indent="-174625" algn="just">
              <a:buFont typeface="Arial" pitchFamily="34" charset="0"/>
              <a:buChar char="•"/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 оказании помощи инфицированным больным  работает вместе с Министерством здравоохранения, МККК.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570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-48120"/>
            <a:ext cx="91694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86000" y="144384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71736" y="548680"/>
            <a:ext cx="63744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Характер Деятельности НО в международных  ВК</a:t>
            </a: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38" y="1189944"/>
            <a:ext cx="2280444" cy="499417"/>
          </a:xfrm>
          <a:prstGeom prst="rect">
            <a:avLst/>
          </a:prstGeom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0" y="1893815"/>
          <a:ext cx="9144000" cy="4504575"/>
        </p:xfrm>
        <a:graphic>
          <a:graphicData uri="http://schemas.openxmlformats.org/drawingml/2006/table">
            <a:tbl>
              <a:tblPr/>
              <a:tblGrid>
                <a:gridCol w="3743289"/>
                <a:gridCol w="5400711"/>
              </a:tblGrid>
              <a:tr h="3118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Жертвы ВК 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090" marR="56090" marT="28045" marB="2804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Характер </a:t>
                      </a: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Деятельности </a:t>
                      </a:r>
                      <a:r>
                        <a:rPr lang="ru-RU" sz="1600" b="1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НО 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090" marR="56090" marT="28045" marB="2804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0913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Раненые и больные комбатанты 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090" marR="56090" marT="28045" marB="2804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Подготовка на курсах мед. персонала по ПП для мед. службы вооруженных сил, обеспечение оборудованием  и донорской кровью госпиталей, </a:t>
                      </a:r>
                      <a:r>
                        <a:rPr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эвакуация, возможна помощь приходящих волонтеров на дом к инвалидам. 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090" marR="56090" marT="28045" marB="2804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019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Погибшие комбатанты 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090" marR="56090" marT="28045" marB="2804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Подбирание и </a:t>
                      </a:r>
                      <a:r>
                        <a:rPr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захоронение  </a:t>
                      </a:r>
                      <a:r>
                        <a:rPr lang="ru-RU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погибших, </a:t>
                      </a:r>
                      <a:r>
                        <a:rPr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обозначение </a:t>
                      </a:r>
                      <a:r>
                        <a:rPr lang="ru-RU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 учет могил, </a:t>
                      </a:r>
                      <a:r>
                        <a:rPr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сбор </a:t>
                      </a:r>
                      <a:r>
                        <a:rPr lang="ru-RU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опознавательных медальонов  и передача информации властям </a:t>
                      </a:r>
                      <a:r>
                        <a:rPr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и/или </a:t>
                      </a:r>
                      <a:r>
                        <a:rPr lang="ru-RU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МККК   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090" marR="56090" marT="28045" marB="2804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611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Военнопленные 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090" marR="56090" marT="28045" marB="2804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Поставка грузов помощи, мед. </a:t>
                      </a:r>
                      <a:r>
                        <a:rPr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обслуживания, материально-технической </a:t>
                      </a:r>
                      <a:r>
                        <a:rPr lang="ru-RU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 </a:t>
                      </a:r>
                      <a:r>
                        <a:rPr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административной поддержки, посылок </a:t>
                      </a:r>
                      <a:r>
                        <a:rPr lang="ru-RU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 </a:t>
                      </a:r>
                      <a:r>
                        <a:rPr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корреспонденции </a:t>
                      </a:r>
                      <a:r>
                        <a:rPr lang="ru-RU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 родственников для отправки через МККК, прием репатриированных </a:t>
                      </a:r>
                      <a:r>
                        <a:rPr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военнопленных</a:t>
                      </a:r>
                      <a:r>
                        <a:rPr lang="ru-RU" sz="16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(</a:t>
                      </a:r>
                      <a:r>
                        <a:rPr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совместно с МККК)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090" marR="56090" marT="28045" marB="2804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4570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-48120"/>
            <a:ext cx="91694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86000" y="144384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411760" y="548680"/>
            <a:ext cx="65344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Характер Деятельности НО в международных  ВК</a:t>
            </a: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38" y="1189944"/>
            <a:ext cx="2280444" cy="499417"/>
          </a:xfrm>
          <a:prstGeom prst="rect">
            <a:avLst/>
          </a:prstGeom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0" y="1844824"/>
          <a:ext cx="8964488" cy="5028516"/>
        </p:xfrm>
        <a:graphic>
          <a:graphicData uri="http://schemas.openxmlformats.org/drawingml/2006/table">
            <a:tbl>
              <a:tblPr/>
              <a:tblGrid>
                <a:gridCol w="3752213"/>
                <a:gridCol w="5212275"/>
              </a:tblGrid>
              <a:tr h="3007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Жертвы ВК 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090" marR="56090" marT="28045" marB="2804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Характер </a:t>
                      </a: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Деятельности </a:t>
                      </a:r>
                      <a:r>
                        <a:rPr lang="ru-RU" sz="1600" b="1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НО 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090" marR="56090" marT="28045" marB="2804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4526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Перемещенные</a:t>
                      </a:r>
                      <a:r>
                        <a:rPr lang="ru-RU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лица, репатрианты, лица оставшиеся без крова, разъединенные семьи, инвалиды</a:t>
                      </a:r>
                      <a:endParaRPr lang="ru-RU" sz="16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090" marR="56090" marT="28045" marB="2804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Распределение гуманитарной помощи и предоставление крова.</a:t>
                      </a:r>
                    </a:p>
                    <a:p>
                      <a:pPr algn="just"/>
                      <a:r>
                        <a:rPr lang="ru-RU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Розыск пропавших без вести.</a:t>
                      </a:r>
                    </a:p>
                    <a:p>
                      <a:pPr algn="just"/>
                      <a:r>
                        <a:rPr lang="ru-RU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Обеспечения инвалидов протезами, инвалидными колясками и другим оборудованием.</a:t>
                      </a:r>
                      <a:endParaRPr lang="ru-RU" sz="16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090" marR="56090" marT="28045" marB="2804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095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Дети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090" marR="56090" marT="28045" marB="2804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Создание Центров</a:t>
                      </a:r>
                      <a:r>
                        <a:rPr lang="ru-RU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по приему детей, установление личности детей потерявших родителей, помощь в ВСС и эвакуации детей из зон боевых действий.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090" marR="56090" marT="28045" marB="2804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1781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Беженцы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090" marR="56090" marT="28045" marB="2804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Помощь</a:t>
                      </a:r>
                      <a:r>
                        <a:rPr lang="ru-RU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правительству в работе с иностранцами, нуждающимися в помощи; помощь наиболее незащищенным группам населения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(в сотрудничестве с МККК и МФ КК и КП)</a:t>
                      </a:r>
                      <a:endParaRPr lang="ru-RU" sz="16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090" marR="56090" marT="28045" marB="2804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4570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0"/>
            <a:ext cx="91694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86000" y="144384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411760" y="548680"/>
            <a:ext cx="65344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Характер Деятельности НО в международных  ВК</a:t>
            </a: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38" y="1189944"/>
            <a:ext cx="2280444" cy="499417"/>
          </a:xfrm>
          <a:prstGeom prst="rect">
            <a:avLst/>
          </a:prstGeom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1700808"/>
          <a:ext cx="8892480" cy="4806373"/>
        </p:xfrm>
        <a:graphic>
          <a:graphicData uri="http://schemas.openxmlformats.org/drawingml/2006/table">
            <a:tbl>
              <a:tblPr/>
              <a:tblGrid>
                <a:gridCol w="3782715"/>
                <a:gridCol w="5109765"/>
              </a:tblGrid>
              <a:tr h="316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Жертвы ВК 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090" marR="56090" marT="28045" marB="2804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Характер </a:t>
                      </a: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Деятельности </a:t>
                      </a:r>
                      <a:r>
                        <a:rPr lang="ru-RU" sz="1600" b="1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НО 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090" marR="56090" marT="28045" marB="2804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2969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Пропавшие без вести 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090" marR="56090" marT="28045" marB="2804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Организация деятельности справочного бюро </a:t>
                      </a:r>
                      <a:r>
                        <a:rPr lang="ru-RU" sz="16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для сбора информации о военнопленных, обработка запросов по розыску совместно с Центральным агентством по розыску МККК 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090" marR="56090" marT="28045" marB="2804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9369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Зоны, находящиеся под особой защитой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(санитарных, нейтральных, демилитаризованных)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090" marR="56090" marT="28045" marB="2804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Сотрудничество с государством и МККК в создании и управлении такими зонами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090" marR="56090" marT="28045" marB="2804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9369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При возникновения </a:t>
                      </a:r>
                      <a:r>
                        <a:rPr lang="ru-RU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и опасности возникновения </a:t>
                      </a: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эпидемий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090" marR="56090" marT="28045" marB="2804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Организация</a:t>
                      </a:r>
                      <a:r>
                        <a:rPr lang="ru-RU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прививочных кампаний, работы санитарных установок, обеспечение чистой питьевой водой, обеззараживание воды, почвы, проведение мероприятий по </a:t>
                      </a:r>
                      <a:r>
                        <a:rPr lang="ru-RU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дератизации,  дегельминтизации</a:t>
                      </a:r>
                      <a:r>
                        <a:rPr lang="ru-RU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, </a:t>
                      </a:r>
                      <a:r>
                        <a:rPr lang="ru-RU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дезинсекции</a:t>
                      </a:r>
                      <a:r>
                        <a:rPr lang="ru-RU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…</a:t>
                      </a:r>
                      <a:endParaRPr lang="ru-RU" sz="16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090" marR="56090" marT="28045" marB="2804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4570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-48120"/>
            <a:ext cx="91694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86000" y="144384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71736" y="548680"/>
            <a:ext cx="63744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Характер Деятельности НО во внутренних  ВК</a:t>
            </a: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38" y="1189944"/>
            <a:ext cx="2280444" cy="499417"/>
          </a:xfrm>
          <a:prstGeom prst="rect">
            <a:avLst/>
          </a:prstGeom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79512" y="1988840"/>
          <a:ext cx="8784977" cy="4285997"/>
        </p:xfrm>
        <a:graphic>
          <a:graphicData uri="http://schemas.openxmlformats.org/drawingml/2006/table">
            <a:tbl>
              <a:tblPr/>
              <a:tblGrid>
                <a:gridCol w="3616456"/>
                <a:gridCol w="5168521"/>
              </a:tblGrid>
              <a:tr h="347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Жертвы ВК 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090" marR="56090" marT="28045" marB="2804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Характер </a:t>
                      </a:r>
                      <a:r>
                        <a:rPr lang="ru-RU" sz="1600" b="1" kern="1200" dirty="0" smtClean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Деятельности </a:t>
                      </a:r>
                      <a:r>
                        <a:rPr lang="ru-RU" sz="1600" b="1" kern="1200" dirty="0">
                          <a:solidFill>
                            <a:schemeClr val="bg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НО </a:t>
                      </a:r>
                      <a:endParaRPr lang="ru-RU" sz="1600" dirty="0">
                        <a:solidFill>
                          <a:schemeClr val="bg1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56090" marR="56090" marT="28045" marB="2804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587075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Заключенные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291" marR="81291" marT="40644" marB="4064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Содействие</a:t>
                      </a:r>
                      <a:r>
                        <a:rPr lang="ru-RU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МККК в его работе по предоставлению </a:t>
                      </a:r>
                      <a:r>
                        <a:rPr lang="ru-RU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защиты лицам, лишенным свободы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291" marR="81291" marT="40644" marB="4064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12975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Раненые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291" marR="81291" marT="40644" marB="4064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Помощь всем раненным без дискриминации; предоставление </a:t>
                      </a: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мед. </a:t>
                      </a:r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персонала и оборудования в распоряжение официальных мед служб;</a:t>
                      </a:r>
                      <a:r>
                        <a:rPr lang="ru-RU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деятельность в зонах, находящихся под особой защитой(с согласия властей и совместно с МККК)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291" marR="81291" marT="40644" marB="4064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581555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Гражданское население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291" marR="81291" marT="40644" marB="4064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Гуманитарная помощь перемещенным лицам, бездомным, беременным</a:t>
                      </a:r>
                      <a:r>
                        <a:rPr lang="ru-RU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женщинам, кормящим матерям, детям, престарелым, разъединенным семьям;</a:t>
                      </a:r>
                    </a:p>
                    <a:p>
                      <a:pPr algn="just"/>
                      <a:r>
                        <a:rPr lang="ru-RU" sz="16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В первую очередь помощь должна быть оказана детям, оставшимся без родителей</a:t>
                      </a:r>
                      <a:endParaRPr lang="ru-RU" sz="16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1291" marR="81291" marT="40644" marB="40644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04570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2814</TotalTime>
  <Words>828</Words>
  <Application>Microsoft Office PowerPoint</Application>
  <PresentationFormat>Экран (4:3)</PresentationFormat>
  <Paragraphs>87</Paragraphs>
  <Slides>10</Slides>
  <Notes>9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Clip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redcrescentkz</dc:creator>
  <cp:lastModifiedBy>Владелец</cp:lastModifiedBy>
  <cp:revision>197</cp:revision>
  <cp:lastPrinted>2015-10-26T09:53:46Z</cp:lastPrinted>
  <dcterms:created xsi:type="dcterms:W3CDTF">2015-06-10T05:00:34Z</dcterms:created>
  <dcterms:modified xsi:type="dcterms:W3CDTF">2016-01-08T05:54:45Z</dcterms:modified>
</cp:coreProperties>
</file>