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6" r:id="rId2"/>
    <p:sldId id="306" r:id="rId3"/>
    <p:sldId id="328" r:id="rId4"/>
    <p:sldId id="330" r:id="rId5"/>
    <p:sldId id="324" r:id="rId6"/>
    <p:sldId id="325" r:id="rId7"/>
    <p:sldId id="327" r:id="rId8"/>
    <p:sldId id="329" r:id="rId9"/>
    <p:sldId id="331" r:id="rId10"/>
    <p:sldId id="332" r:id="rId11"/>
    <p:sldId id="333" r:id="rId12"/>
    <p:sldId id="334" r:id="rId13"/>
    <p:sldId id="335" r:id="rId14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5F5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 autoAdjust="0"/>
    <p:restoredTop sz="94660"/>
  </p:normalViewPr>
  <p:slideViewPr>
    <p:cSldViewPr>
      <p:cViewPr>
        <p:scale>
          <a:sx n="75" d="100"/>
          <a:sy n="75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5B179-0D5C-48EA-B01E-4D8954431409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F1E3C-3E2E-426D-9605-5C06CD07C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7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1E3C-3E2E-426D-9605-5C06CD07C38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714356"/>
            <a:ext cx="6374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Международное гуманитарное право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(МГП)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38" y="1189944"/>
            <a:ext cx="2280444" cy="4994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72248" y="3244334"/>
            <a:ext cx="467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Мандатные функции Мандатные функции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19872" y="1916832"/>
            <a:ext cx="5724127" cy="48013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МГП – это совокупность международно-правовых принципов и норм, регулирующих отношения государств и других субъектов международного права в период вооружённых конфликтов, запрещающих или ограничивающих средства ведения войны, предусматривающих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гуманизацию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её методов с целью защиты жертв вооружённых конфликтов.</a:t>
            </a:r>
          </a:p>
          <a:p>
            <a:pPr algn="just"/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Иными словами, МГП – это </a:t>
            </a:r>
            <a:r>
              <a:rPr lang="ru-R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правила ведения войны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b="1" dirty="0" smtClean="0">
              <a:solidFill>
                <a:schemeClr val="bg1"/>
              </a:solidFill>
              <a:latin typeface="Arial" pitchFamily="34" charset="0"/>
              <a:ea typeface="Microsoft YaHei UI" pitchFamily="34" charset="-122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Microsoft YaHei UI" pitchFamily="34" charset="-122"/>
                <a:cs typeface="Arial" pitchFamily="34" charset="0"/>
              </a:rPr>
              <a:t>Такие понятия как "Международное гуманитарное право", "Право вооруженных конфликтов", "Право войны" являются синонимичными.</a:t>
            </a:r>
            <a:endParaRPr lang="fr-CH" dirty="0">
              <a:solidFill>
                <a:schemeClr val="tx2"/>
              </a:solidFill>
            </a:endParaRPr>
          </a:p>
        </p:txBody>
      </p:sp>
      <p:pic>
        <p:nvPicPr>
          <p:cNvPr id="17" name="Рисунок 16" descr="C:\Users\Владелец\Desktop\Мои документы\СоСтарого\2009\запас\dmitry\face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3347864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57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812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9789" y="2133174"/>
            <a:ext cx="8014659" cy="4093428"/>
          </a:xfrm>
          <a:prstGeom prst="rect">
            <a:avLst/>
          </a:prstGeom>
          <a:solidFill>
            <a:srgbClr val="5F5F5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вооружённый конфликт между государствами;</a:t>
            </a:r>
          </a:p>
          <a:p>
            <a:pPr>
              <a:buClr>
                <a:srgbClr val="3399FF"/>
              </a:buClr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вооружённый конфликт – внутренний, но имеет место вмешательство одного или нескольких иностранных государств;</a:t>
            </a:r>
          </a:p>
          <a:p>
            <a:pPr>
              <a:buClr>
                <a:srgbClr val="3399FF"/>
              </a:buClr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вооружённый конфликт является внутренним, но в него вмешиваются вооружённые силы ООН;</a:t>
            </a:r>
          </a:p>
          <a:p>
            <a:pPr>
              <a:buClr>
                <a:srgbClr val="3399FF"/>
              </a:buClr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вооружённый конфликт является национально-освободительной  борьбой;</a:t>
            </a:r>
          </a:p>
          <a:p>
            <a:pPr>
              <a:buClr>
                <a:srgbClr val="3399FF"/>
              </a:buClr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вооруженный конфликт – война за отделение.</a:t>
            </a:r>
            <a:endParaRPr lang="fr-CH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38" y="1189944"/>
            <a:ext cx="2280444" cy="499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54170" y="764704"/>
            <a:ext cx="5566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Сфера применения МГП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00808"/>
            <a:ext cx="6107951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Международный вооружённый конфликт</a:t>
            </a:r>
            <a:endParaRPr lang="fr-CH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7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812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276872"/>
            <a:ext cx="8446707" cy="3631763"/>
          </a:xfrm>
          <a:prstGeom prst="rect">
            <a:avLst/>
          </a:prstGeom>
          <a:solidFill>
            <a:srgbClr val="5F5F5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just"/>
            <a:endParaRPr lang="ru-RU" sz="3000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"Вооружённые конфликты на территории какой-либо Высокой Договаривающей Стороны между её вооружёнными силами и антиправительственными вооружёнными силами или другими организованными вооружёнными группами, которые, находясь под ответственным командованием, осуществляют такой контроль над частью её территории, который позволяет им осуществлять непрерывные и согласованные военные действия и применять настоящий Протокол".</a:t>
            </a:r>
          </a:p>
          <a:p>
            <a:pPr algn="r"/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(ст.1 ДП II от 1977 г.)</a:t>
            </a:r>
            <a:endParaRPr lang="fr-CH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38" y="1189944"/>
            <a:ext cx="2280444" cy="499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86464" y="692696"/>
            <a:ext cx="5734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Сфера применения МГП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628800"/>
            <a:ext cx="621628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Немеждународный вооружённый конфликт</a:t>
            </a:r>
            <a:endParaRPr lang="fr-CH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7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812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9789" y="2133174"/>
            <a:ext cx="8014659" cy="3477875"/>
          </a:xfrm>
          <a:prstGeom prst="rect">
            <a:avLst/>
          </a:prstGeom>
          <a:solidFill>
            <a:srgbClr val="5F5F5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"Случаи нарушения внутреннего порядка и возникновения обстановки внутренней напряжённости, беспорядки, отдельные и спорадические акты насилия и иные акты аналогичного характера … не являются вооруженными конфликтами".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п. 2 ст. 1 ДП II от 1977</a:t>
            </a:r>
          </a:p>
          <a:p>
            <a:pPr algn="r"/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Подобные случаи не подпадают под сферу применения МГП</a:t>
            </a:r>
            <a:endParaRPr lang="fr-CH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38" y="1189944"/>
            <a:ext cx="2280444" cy="499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54170" y="836712"/>
            <a:ext cx="5494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Сфера применения МГП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7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812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9789" y="2133174"/>
            <a:ext cx="3766187" cy="2554545"/>
          </a:xfrm>
          <a:prstGeom prst="rect">
            <a:avLst/>
          </a:prstGeom>
          <a:solidFill>
            <a:srgbClr val="5F5F5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srgbClr val="3399FF"/>
              </a:buClr>
            </a:pPr>
            <a:r>
              <a:rPr lang="ru-RU" sz="2000" b="1" dirty="0" smtClean="0">
                <a:solidFill>
                  <a:schemeClr val="bg1"/>
                </a:solidFill>
              </a:rPr>
              <a:t>Государства-участники договоров по МГП, которые также обязуются имплементировать нормы МГП в национальное законодательство, распространять знания о МГП и т.п. </a:t>
            </a:r>
            <a:endParaRPr lang="fr-CH" sz="2000" b="1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38" y="1189944"/>
            <a:ext cx="2280444" cy="499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620688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Обязанность соблюдать МГП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00808"/>
            <a:ext cx="5418435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Кто обязан соблюдать МГП</a:t>
            </a:r>
            <a:r>
              <a:rPr lang="ru-RU" sz="2000" u="sng" dirty="0" smtClean="0">
                <a:solidFill>
                  <a:schemeClr val="tx2"/>
                </a:solidFill>
              </a:rPr>
              <a:t>:</a:t>
            </a:r>
            <a:endParaRPr lang="fr-CH" sz="2000" u="sng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2636912"/>
            <a:ext cx="3995936" cy="20313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3399FF"/>
              </a:buClr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Комбатанты и гражданское население.</a:t>
            </a:r>
          </a:p>
          <a:p>
            <a:pPr>
              <a:buClr>
                <a:srgbClr val="3399FF"/>
              </a:buClr>
              <a:buFont typeface="Wingdings" pitchFamily="2" charset="2"/>
              <a:buChar char="Ø"/>
            </a:pP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случае нарушения МГП виновные лица понесут уголовное наказание</a:t>
            </a:r>
            <a:endParaRPr lang="fr-CH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57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501634"/>
            <a:ext cx="673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 МГП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476" y="1267589"/>
            <a:ext cx="2280444" cy="499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789" y="2780928"/>
            <a:ext cx="8014659" cy="3551742"/>
          </a:xfrm>
          <a:prstGeom prst="rect">
            <a:avLst/>
          </a:prstGeom>
          <a:solidFill>
            <a:srgbClr val="5F5F5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marL="577850" indent="-577850">
              <a:lnSpc>
                <a:spcPct val="8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Договоры о запрещении, ограничении определённых видов оружия (Гаагское право)</a:t>
            </a:r>
          </a:p>
          <a:p>
            <a:pPr marL="577850" indent="-577850">
              <a:lnSpc>
                <a:spcPct val="80000"/>
              </a:lnSpc>
              <a:buClr>
                <a:srgbClr val="3399FF"/>
              </a:buClr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7850" indent="-577850">
              <a:lnSpc>
                <a:spcPct val="80000"/>
              </a:lnSpc>
              <a:buClr>
                <a:srgbClr val="3399FF"/>
              </a:buClr>
              <a:buFont typeface="Wingdings" pitchFamily="2" charset="2"/>
              <a:buAutoNum type="romanLcPeriod"/>
            </a:pPr>
            <a:endParaRPr lang="ru-RU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7850" indent="-577850">
              <a:lnSpc>
                <a:spcPct val="8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Договоры о защите жертв вооружённых конфликтов (Женевское право)</a:t>
            </a:r>
          </a:p>
          <a:p>
            <a:pPr marL="577850" indent="-577850">
              <a:lnSpc>
                <a:spcPct val="80000"/>
              </a:lnSpc>
              <a:buClr>
                <a:srgbClr val="3399FF"/>
              </a:buClr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7850" indent="-577850">
              <a:lnSpc>
                <a:spcPct val="80000"/>
              </a:lnSpc>
              <a:buClr>
                <a:srgbClr val="3399FF"/>
              </a:buClr>
              <a:buFont typeface="Wingdings" pitchFamily="2" charset="2"/>
              <a:buAutoNum type="romanLcPeriod"/>
            </a:pPr>
            <a:endParaRPr lang="ru-RU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7850" indent="-577850">
              <a:lnSpc>
                <a:spcPct val="8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Договоры о защите определённых объектов (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н-р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памятников культуры, гражданских объектов и т.д.)</a:t>
            </a:r>
          </a:p>
          <a:p>
            <a:pPr marL="577850" indent="-577850">
              <a:lnSpc>
                <a:spcPct val="80000"/>
              </a:lnSpc>
              <a:buClr>
                <a:srgbClr val="3399FF"/>
              </a:buClr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7850" indent="-577850">
              <a:lnSpc>
                <a:spcPct val="80000"/>
              </a:lnSpc>
              <a:buClr>
                <a:srgbClr val="3399FF"/>
              </a:buClr>
              <a:buFont typeface="Wingdings" pitchFamily="2" charset="2"/>
              <a:buAutoNum type="romanLcPeriod"/>
            </a:pPr>
            <a:endParaRPr lang="ru-RU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7850" indent="-577850">
              <a:lnSpc>
                <a:spcPct val="8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Договоры о международной ответственности за нарушение норм МГП (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н-р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военные преступления, предусмотренные в Римском Статуте Международного уголовного суда)</a:t>
            </a:r>
            <a:endParaRPr lang="fr-CH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916831"/>
            <a:ext cx="7992888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целом все договоры по МГП можно разделить на: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6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714356"/>
            <a:ext cx="63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 МГП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38" y="1189944"/>
            <a:ext cx="2280444" cy="4994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72248" y="3244334"/>
            <a:ext cx="467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Мандатные функции Мандатные функции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1916832"/>
            <a:ext cx="8640961" cy="38472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Женевская Конвенция от 1864 г., явившаяся косвенным следствием франко-австрийской войны 1859 г.;</a:t>
            </a:r>
          </a:p>
          <a:p>
            <a:pPr>
              <a:lnSpc>
                <a:spcPct val="80000"/>
              </a:lnSpc>
              <a:buClr>
                <a:srgbClr val="3399FF"/>
              </a:buClr>
            </a:pPr>
            <a:endParaRPr lang="ru-RU" sz="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3399FF"/>
              </a:buClr>
            </a:pPr>
            <a:endParaRPr lang="ru-RU" sz="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Брюссельская Декларация от 1874 г., появившаяся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вследсвие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франко-прусской войны 1870 г.;</a:t>
            </a:r>
          </a:p>
          <a:p>
            <a:pPr>
              <a:lnSpc>
                <a:spcPct val="80000"/>
              </a:lnSpc>
              <a:buClr>
                <a:srgbClr val="3399FF"/>
              </a:buClr>
            </a:pPr>
            <a:endParaRPr lang="ru-RU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Санкт-Петербургская Декларация от 1968 г. – первый документ, регламентирующий методы и средства ведения военных действий;</a:t>
            </a:r>
          </a:p>
          <a:p>
            <a:pPr>
              <a:lnSpc>
                <a:spcPct val="80000"/>
              </a:lnSpc>
              <a:buClr>
                <a:srgbClr val="3399FF"/>
              </a:buClr>
            </a:pPr>
            <a:endParaRPr lang="ru-RU" sz="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Гаагские Конвенции и Декларации от 1899 г. и 1907 г.;</a:t>
            </a:r>
          </a:p>
          <a:p>
            <a:pPr>
              <a:lnSpc>
                <a:spcPct val="80000"/>
              </a:lnSpc>
              <a:buClr>
                <a:srgbClr val="3399FF"/>
              </a:buClr>
            </a:pPr>
            <a:endParaRPr lang="ru-RU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Гаагские правила ведения воздушной войны от 1923 г.;</a:t>
            </a:r>
          </a:p>
          <a:p>
            <a:pPr>
              <a:lnSpc>
                <a:spcPct val="80000"/>
              </a:lnSpc>
              <a:buClr>
                <a:srgbClr val="3399FF"/>
              </a:buClr>
            </a:pPr>
            <a:r>
              <a:rPr lang="ru-RU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Женевский Протокол о запрещении применения на войне удушливых, ядовитых или других подобных газов и бактериологических средств от 1925 г.;</a:t>
            </a:r>
          </a:p>
          <a:p>
            <a:pPr>
              <a:lnSpc>
                <a:spcPct val="80000"/>
              </a:lnSpc>
              <a:buClr>
                <a:srgbClr val="3399FF"/>
              </a:buClr>
            </a:pPr>
            <a:endParaRPr lang="ru-RU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Женевские Конвенции от 1949 г. и Дополнительные Протоколы к ним от 1977 г. и 2006 г.;</a:t>
            </a:r>
          </a:p>
          <a:p>
            <a:pPr>
              <a:lnSpc>
                <a:spcPct val="80000"/>
              </a:lnSpc>
              <a:buClr>
                <a:srgbClr val="3399FF"/>
              </a:buClr>
            </a:pPr>
            <a:endParaRPr lang="ru-RU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иные договоры.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7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9789" y="2133174"/>
            <a:ext cx="8014659" cy="2400657"/>
          </a:xfrm>
          <a:prstGeom prst="rect">
            <a:avLst/>
          </a:prstGeom>
          <a:solidFill>
            <a:srgbClr val="5F5F5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just"/>
            <a:endParaRPr lang="ru-RU" sz="3000" dirty="0" smtClean="0">
              <a:solidFill>
                <a:schemeClr val="bg1"/>
              </a:solidFill>
            </a:endParaRPr>
          </a:p>
          <a:p>
            <a:pPr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Обычная норма МГП отражает общепринятую универсальную практику государств, доказательством существования которой служат официальные заявления государственных служащих, национальное законодательство, военные уставы, а также инструкции для вооружённых сил, национальная судебная практика и т.п.</a:t>
            </a:r>
            <a:endParaRPr lang="fr-CH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38" y="1189944"/>
            <a:ext cx="2280444" cy="499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548680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 МГП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00808"/>
            <a:ext cx="5729257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Международно-правовой обычай</a:t>
            </a:r>
            <a:endParaRPr lang="fr-CH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7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548680"/>
            <a:ext cx="6374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Запрещение, ограничение определённых видов оружия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772817"/>
            <a:ext cx="3096344" cy="1323439"/>
          </a:xfrm>
          <a:prstGeom prst="rect">
            <a:avLst/>
          </a:prstGeom>
          <a:solidFill>
            <a:srgbClr val="5F5F5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МГП запрещает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средства 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методы ведения войны</a:t>
            </a:r>
            <a:r>
              <a:rPr lang="fr-CH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CH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38" y="1189944"/>
            <a:ext cx="2280444" cy="4994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191683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077072"/>
            <a:ext cx="2664296" cy="14773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которые направлены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людей, не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принимающих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активное участие 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военных действиях</a:t>
            </a:r>
            <a:endParaRPr lang="fr-CH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573016"/>
            <a:ext cx="1872208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вызывающие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чрезмерные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страдания людей </a:t>
            </a:r>
            <a:endParaRPr lang="fr-CH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4221088"/>
            <a:ext cx="2736304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которые наносят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серьёзный вред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окружающей среде</a:t>
            </a:r>
            <a:endParaRPr lang="fr-CH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2483767" y="2852739"/>
            <a:ext cx="1151606" cy="122433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580113" y="2852936"/>
            <a:ext cx="1224136" cy="136815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4644008" y="2996952"/>
            <a:ext cx="570" cy="5762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7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812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548680"/>
            <a:ext cx="6462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Защита жертв вооружённых конфликтов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789" y="1772816"/>
            <a:ext cx="8302691" cy="5096780"/>
          </a:xfrm>
          <a:prstGeom prst="rect">
            <a:avLst/>
          </a:prstGeom>
          <a:solidFill>
            <a:srgbClr val="5F5F5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srgbClr val="3399FF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МГП предписывает гуманное обращение с гражданскими лицами и лицами, прекратившими принимать активное участие в военных действиях. </a:t>
            </a:r>
          </a:p>
          <a:p>
            <a:pPr>
              <a:buClr>
                <a:srgbClr val="3399FF"/>
              </a:buClr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</a:pPr>
            <a:r>
              <a:rPr lang="ru-RU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Запрещаются:</a:t>
            </a:r>
            <a:endParaRPr lang="fr-CH" sz="20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насилие над жизнью, здоровьем, физическим или психическим состоянием людей – убийство, пытки, телесные наказания и увечья;</a:t>
            </a:r>
          </a:p>
          <a:p>
            <a:pPr>
              <a:lnSpc>
                <a:spcPct val="90000"/>
              </a:lnSpc>
              <a:buClr>
                <a:srgbClr val="3399FF"/>
              </a:buClr>
            </a:pPr>
            <a:endParaRPr lang="ru-RU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надругательство над человеческим достоинством – оскорбительное или унижающее отношение, изнасилование, принуждение к проституции или непристойное посягательство в любой его форме;</a:t>
            </a:r>
          </a:p>
          <a:p>
            <a:pPr>
              <a:lnSpc>
                <a:spcPct val="90000"/>
              </a:lnSpc>
              <a:buClr>
                <a:srgbClr val="3399FF"/>
              </a:buClr>
            </a:pPr>
            <a:endParaRPr lang="ru-RU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взятие заложников;</a:t>
            </a:r>
          </a:p>
          <a:p>
            <a:pPr>
              <a:lnSpc>
                <a:spcPct val="90000"/>
              </a:lnSpc>
              <a:buClr>
                <a:srgbClr val="3399FF"/>
              </a:buClr>
            </a:pPr>
            <a:endParaRPr lang="ru-RU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коллективные наказания;</a:t>
            </a:r>
          </a:p>
          <a:p>
            <a:pPr>
              <a:lnSpc>
                <a:spcPct val="90000"/>
              </a:lnSpc>
              <a:buClr>
                <a:srgbClr val="3399FF"/>
              </a:buClr>
            </a:pPr>
            <a:endParaRPr lang="ru-RU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угрозы совершить любое из этих действий.</a:t>
            </a:r>
          </a:p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38" y="1189944"/>
            <a:ext cx="2280444" cy="4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7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9789" y="2133174"/>
            <a:ext cx="3838195" cy="4093428"/>
          </a:xfrm>
          <a:prstGeom prst="rect">
            <a:avLst/>
          </a:prstGeom>
          <a:solidFill>
            <a:srgbClr val="5F5F5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Здания, машины медицинских служб</a:t>
            </a:r>
          </a:p>
          <a:p>
            <a:pPr>
              <a:buClr>
                <a:srgbClr val="3399FF"/>
              </a:buCl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  <a:buFont typeface="Wingdings" pitchFamily="2" charset="2"/>
              <a:buChar char="Ø"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  <a:buFont typeface="Wingdings" pitchFamily="2" charset="2"/>
              <a:buChar char="Ø"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Культурные ценности (памятники, музеи и т.д.)</a:t>
            </a:r>
          </a:p>
          <a:p>
            <a:pPr>
              <a:buClr>
                <a:srgbClr val="3399FF"/>
              </a:buCl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  <a:buFont typeface="Wingdings" pitchFamily="2" charset="2"/>
              <a:buChar char="Ø"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Дамбы, плотины, атомные электростанции</a:t>
            </a:r>
            <a:endParaRPr lang="fr-CH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38" y="1189944"/>
            <a:ext cx="2280444" cy="4994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13954" y="836713"/>
            <a:ext cx="5862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Защита определённых объектов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4" descr="emblem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1916832"/>
            <a:ext cx="2571750" cy="11620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876256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8" descr="Untitled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429000"/>
            <a:ext cx="814387" cy="108108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740352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Picture 6" descr="Untitled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732240" y="3429000"/>
            <a:ext cx="795338" cy="10795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876256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8" name="Picture 9" descr="Untitled-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5373216"/>
            <a:ext cx="2482850" cy="79208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57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812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9789" y="2133174"/>
            <a:ext cx="8014659" cy="2400657"/>
          </a:xfrm>
          <a:prstGeom prst="rect">
            <a:avLst/>
          </a:prstGeom>
          <a:solidFill>
            <a:srgbClr val="5F5F5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srgbClr val="3399FF"/>
              </a:buClr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Международный Уголовный Трибунал по бывшей Югославии</a:t>
            </a:r>
          </a:p>
          <a:p>
            <a:pPr>
              <a:buClr>
                <a:srgbClr val="3399FF"/>
              </a:buClr>
            </a:pP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Международный Уголовный Трибунал по Руанде</a:t>
            </a:r>
          </a:p>
          <a:p>
            <a:pPr>
              <a:buClr>
                <a:srgbClr val="3399FF"/>
              </a:buClr>
            </a:pP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3399FF"/>
              </a:buCl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Международный Уголовный Суд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38" y="1189944"/>
            <a:ext cx="2280444" cy="499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1760" y="764704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Ответственность за нарушение норм МГП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7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4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9789" y="3212976"/>
            <a:ext cx="3550163" cy="1384995"/>
          </a:xfrm>
          <a:prstGeom prst="rect">
            <a:avLst/>
          </a:prstGeom>
          <a:solidFill>
            <a:srgbClr val="5F5F5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Международный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вооружённый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конфликт</a:t>
            </a:r>
            <a:endParaRPr lang="fr-CH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38" y="1189944"/>
            <a:ext cx="2280444" cy="499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7108" y="620688"/>
            <a:ext cx="5061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Сфера применения МГП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3212976"/>
            <a:ext cx="4032448" cy="13849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Немеждународный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вооружённый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конфликт</a:t>
            </a:r>
            <a:endParaRPr lang="fr-CH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2268538" y="1628800"/>
            <a:ext cx="1151334" cy="15843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364088" y="1628800"/>
            <a:ext cx="1367929" cy="158487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7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714</Words>
  <Application>Microsoft Office PowerPoint</Application>
  <PresentationFormat>Экран (4:3)</PresentationFormat>
  <Paragraphs>125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redcrescentkz</dc:creator>
  <cp:lastModifiedBy>Владелец</cp:lastModifiedBy>
  <cp:revision>204</cp:revision>
  <cp:lastPrinted>2015-10-26T09:53:46Z</cp:lastPrinted>
  <dcterms:created xsi:type="dcterms:W3CDTF">2015-06-10T05:00:34Z</dcterms:created>
  <dcterms:modified xsi:type="dcterms:W3CDTF">2016-01-08T09:06:28Z</dcterms:modified>
</cp:coreProperties>
</file>